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40" r:id="rId3"/>
    <p:sldId id="532" r:id="rId4"/>
    <p:sldId id="539" r:id="rId5"/>
    <p:sldId id="291" r:id="rId6"/>
    <p:sldId id="292" r:id="rId7"/>
    <p:sldId id="294" r:id="rId8"/>
    <p:sldId id="295" r:id="rId9"/>
    <p:sldId id="296" r:id="rId10"/>
    <p:sldId id="297" r:id="rId11"/>
    <p:sldId id="298" r:id="rId12"/>
    <p:sldId id="293" r:id="rId13"/>
    <p:sldId id="301" r:id="rId14"/>
    <p:sldId id="300" r:id="rId15"/>
    <p:sldId id="302" r:id="rId16"/>
    <p:sldId id="303" r:id="rId17"/>
    <p:sldId id="304" r:id="rId18"/>
    <p:sldId id="290" r:id="rId19"/>
    <p:sldId id="284" r:id="rId20"/>
    <p:sldId id="544" r:id="rId21"/>
    <p:sldId id="543" r:id="rId22"/>
    <p:sldId id="548" r:id="rId23"/>
    <p:sldId id="549" r:id="rId24"/>
    <p:sldId id="541" r:id="rId25"/>
    <p:sldId id="545" r:id="rId26"/>
    <p:sldId id="306" r:id="rId27"/>
    <p:sldId id="307" r:id="rId28"/>
    <p:sldId id="308" r:id="rId29"/>
    <p:sldId id="310" r:id="rId30"/>
    <p:sldId id="311" r:id="rId31"/>
    <p:sldId id="312" r:id="rId32"/>
    <p:sldId id="550" r:id="rId33"/>
    <p:sldId id="314" r:id="rId34"/>
    <p:sldId id="316" r:id="rId35"/>
    <p:sldId id="317" r:id="rId36"/>
    <p:sldId id="315" r:id="rId37"/>
    <p:sldId id="318" r:id="rId38"/>
    <p:sldId id="319" r:id="rId39"/>
    <p:sldId id="320" r:id="rId40"/>
    <p:sldId id="32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64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1020-178C-4B43-861B-B2D7A190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in-pile fuel pellet has escaped after one hour? It has an average grain size of 10 microns.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We have a short time (t=3600 s), so we can use: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 = 4*sqrt(8e-15*3600/(pi*(10e-4)^2)) – 3/2*8e-15*3600/(10e-4)^2 = 0.0121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DB261-8A34-9D57-F7C7-4C4D4548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862" y="1968501"/>
            <a:ext cx="6208276" cy="46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80B7-6EF5-AD4A-BBDC-162C598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318E-9504-1F40-BC4D-0621517C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There are models which include 2</a:t>
            </a:r>
            <a:r>
              <a:rPr lang="en-US" baseline="30000" dirty="0"/>
              <a:t>nd</a:t>
            </a:r>
            <a:r>
              <a:rPr lang="en-US" dirty="0"/>
              <a:t> and 3rd stages of fission gas release </a:t>
            </a:r>
          </a:p>
          <a:p>
            <a:r>
              <a:rPr lang="en-US" dirty="0"/>
              <a:t>Fission gas diffusivity behavior changes with temperature and fission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72784-57C1-FF42-90FC-8500E357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3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205C-76A4-724E-BF41-8D498A76D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35231-5DA6-D34D-A453-B41F8899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MOOSE project part 1 recap:</a:t>
            </a:r>
          </a:p>
          <a:p>
            <a:pPr lvl="1"/>
            <a:r>
              <a:rPr lang="en-US" sz="2000" dirty="0"/>
              <a:t>Generally pretty good</a:t>
            </a:r>
          </a:p>
          <a:p>
            <a:pPr lvl="1"/>
            <a:r>
              <a:rPr lang="en-US" sz="2000" dirty="0"/>
              <a:t>No one mentioned my mistake in listing LHR in the wrong units</a:t>
            </a:r>
          </a:p>
          <a:p>
            <a:pPr lvl="1"/>
            <a:r>
              <a:rPr lang="en-US" sz="2000" dirty="0"/>
              <a:t>I provided one transient equation in class, and a different one in Moodle: my fault</a:t>
            </a:r>
          </a:p>
          <a:p>
            <a:pPr lvl="1"/>
            <a:r>
              <a:rPr lang="en-US" sz="2000" dirty="0"/>
              <a:t>For those that had issues, verify that your code is working properly and you can get the right results before moving to part 2</a:t>
            </a:r>
          </a:p>
          <a:p>
            <a:pPr lvl="1"/>
            <a:r>
              <a:rPr lang="en-US" sz="2000" dirty="0"/>
              <a:t>All should perform some convergence testing on your meshes and timestep, if you haven’t done so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7320A-DD98-4641-B484-87CD4ED4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6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3AF4-EB5E-7840-BE23-81DAA2F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AD57-D5D9-DB47-9E6A-2307D48D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7888" cy="3965670"/>
          </a:xfrm>
        </p:spPr>
        <p:txBody>
          <a:bodyPr/>
          <a:lstStyle/>
          <a:p>
            <a:r>
              <a:rPr lang="en-US" sz="2000" dirty="0"/>
              <a:t>With burnup, the liberated oxygen will associate with U, Pu, and La but may not be in sufficient supply to combine with Pd and other less oxidizing elements</a:t>
            </a:r>
          </a:p>
          <a:p>
            <a:r>
              <a:rPr lang="en-US" sz="2000" dirty="0"/>
              <a:t>If the Gibbs energy of formation of the given fission product lies below the fuel oxygen potential, the element will be capable of forming an oxide</a:t>
            </a:r>
          </a:p>
          <a:p>
            <a:r>
              <a:rPr lang="en-US" sz="2000" dirty="0"/>
              <a:t>If the fission product point is above the chemical potential in the fuel, the fission product will exist as an element in the fuel (in a separate metallic phase) 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E32-B3C0-D541-BD27-9EBAEB21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80D5-3653-D04B-8C0E-AD7F33AD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88" y="1664415"/>
            <a:ext cx="4324034" cy="50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044D-FC32-A046-9A5D-DB6E25CE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Soluble/Insoluble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4E85-7BB8-334C-8368-9836E6D1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49931" cy="3965670"/>
          </a:xfrm>
        </p:spPr>
        <p:txBody>
          <a:bodyPr/>
          <a:lstStyle/>
          <a:p>
            <a:r>
              <a:rPr lang="en-US" sz="2000" dirty="0"/>
              <a:t>When a 4+ valence fission product (e.g.,Zr4+) enters the lattice, there is no change in the electrical neutrality</a:t>
            </a:r>
          </a:p>
          <a:p>
            <a:r>
              <a:rPr lang="en-US" sz="2000" dirty="0"/>
              <a:t>If the charge of the fission-product cation is lower than U+4, the site occupancy of the lattice is altered to achieve electrical neutrality</a:t>
            </a:r>
          </a:p>
          <a:p>
            <a:r>
              <a:rPr lang="en-US" sz="2000" dirty="0"/>
              <a:t>The alkaline earth cations Ba+ and Sr2+ have large ionic radii and form a separate oxide phase</a:t>
            </a:r>
          </a:p>
          <a:p>
            <a:r>
              <a:rPr lang="en-US" sz="2000" dirty="0"/>
              <a:t>Fission products that have limited solubility in UO2 will segregate to the grain boundaries and voids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E8F5B-82E8-7943-8390-95FB3271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606B6-B48E-664C-AAE4-F9AFAC5B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31" y="2160495"/>
            <a:ext cx="6332582" cy="1497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C4C1A-24A1-784F-8DA5-926A7746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08" y="3846887"/>
            <a:ext cx="5147365" cy="25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88C2-6F0F-D741-96F8-E12A2EB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D458-28E9-6B4D-BA5F-1C2FBD28E3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Xe release occurs at the central region of the pellet where the highest temperatures were achieved during irradiation</a:t>
            </a:r>
          </a:p>
          <a:p>
            <a:r>
              <a:rPr lang="en-US" sz="2000" dirty="0"/>
              <a:t>Volatile FPs are released from the fuel matrix similar to that of the noble gases</a:t>
            </a:r>
          </a:p>
          <a:p>
            <a:r>
              <a:rPr lang="en-US" sz="2000" dirty="0"/>
              <a:t>Volatile fission products in the gap can react among themselves, resulting in a changing chemical speciation</a:t>
            </a:r>
          </a:p>
          <a:p>
            <a:r>
              <a:rPr lang="en-US" sz="2000" dirty="0"/>
              <a:t>The kinetics of formation/decomposition of </a:t>
            </a:r>
            <a:r>
              <a:rPr lang="en-US" sz="2000" dirty="0" err="1"/>
              <a:t>CsI</a:t>
            </a:r>
            <a:r>
              <a:rPr lang="en-US" sz="2000" dirty="0"/>
              <a:t> and Zr iodides are possible factors in the mechanism of SCC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E91A8-80B2-504D-A4D1-919FE735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24489-6030-554B-9FF1-0A31882E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38" y="2198688"/>
            <a:ext cx="6329962" cy="31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4137-2FA5-1F48-812B-C159F973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455-2421-D246-AEC9-2FF827FE6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products can be segregated because of their migration to specific locations such as intragranular segregations, grain boundaries, or pellet surfaces</a:t>
            </a:r>
          </a:p>
          <a:p>
            <a:r>
              <a:rPr lang="en-US" sz="2000" dirty="0"/>
              <a:t>Metallic inclusions are commonly observed in </a:t>
            </a:r>
            <a:r>
              <a:rPr lang="en-US" sz="2000" dirty="0" err="1"/>
              <a:t>ceramographs</a:t>
            </a:r>
            <a:r>
              <a:rPr lang="en-US" sz="2000" dirty="0"/>
              <a:t> from irradiated samples</a:t>
            </a:r>
          </a:p>
          <a:p>
            <a:r>
              <a:rPr lang="en-US" sz="2000" dirty="0"/>
              <a:t>They are formed by isotopes of Mo, Tc, Ru, Rh, Pd, Ag, Cd, In, Sn, Sb, and </a:t>
            </a:r>
            <a:r>
              <a:rPr lang="en-US" sz="2000" dirty="0" err="1"/>
              <a:t>Te</a:t>
            </a:r>
            <a:endParaRPr lang="en-US" sz="2000" dirty="0"/>
          </a:p>
          <a:p>
            <a:r>
              <a:rPr lang="en-US" sz="2000" dirty="0"/>
              <a:t>These inclusions are found at the surface of the grain boundaries and are associated, in general, with grain boundary and intragranular bubbles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15A0E-6DAE-0843-A920-8EDE866A95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Some of the components of these precipitates can be oxidized or reduced forming other compounds of high volatility that can be released from the fuel matrix</a:t>
            </a:r>
          </a:p>
          <a:p>
            <a:r>
              <a:rPr lang="en-US" sz="2000" dirty="0"/>
              <a:t>Cs, Ru, </a:t>
            </a:r>
            <a:r>
              <a:rPr lang="en-US" sz="2000" dirty="0" err="1"/>
              <a:t>Te</a:t>
            </a:r>
            <a:r>
              <a:rPr lang="en-US" sz="2000" dirty="0"/>
              <a:t>, and Ba have been consistently found at the cracks in the pellet and on the clad inner surface</a:t>
            </a:r>
          </a:p>
          <a:p>
            <a:r>
              <a:rPr lang="en-US" sz="2000" dirty="0"/>
              <a:t>The white inclusions are metallic precipitates, which are composed of Mo, Tc, Rh, Ru, and Pd, form a quinary alloy in an hcp structure</a:t>
            </a:r>
          </a:p>
          <a:p>
            <a:r>
              <a:rPr lang="en-US" sz="2000" dirty="0"/>
              <a:t>A “gray oxide phase” perovskite structure containing different combinations of Ba, Cs, Zr, Mo, and U can also form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936A-4A3D-5240-8E54-0520C8FA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7590-2875-4049-ADF3-6ADCF07B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Interaction with Zr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D8D9-540A-644B-869B-A782454B0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fragments will deposit on the inner surface of the cladding</a:t>
            </a:r>
          </a:p>
          <a:p>
            <a:r>
              <a:rPr lang="en-US" sz="2000" dirty="0"/>
              <a:t>Some of these species can diffuse into the cladding, while others can attack the cladding thereby initiating cracks that can later progress with the formation of through-wall cracks</a:t>
            </a:r>
          </a:p>
          <a:p>
            <a:r>
              <a:rPr lang="en-US" sz="2000" dirty="0"/>
              <a:t>Oxygen will diffuse into the cladding and contribute to its oxidation state</a:t>
            </a:r>
          </a:p>
          <a:p>
            <a:r>
              <a:rPr lang="en-US" sz="2000" dirty="0"/>
              <a:t>Measurements have shown deposits of Sr, Cs, Pu, and Am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A0382-82F4-AC4C-B83F-0CD592D8F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corrosion behavior of zirconium by </a:t>
            </a:r>
            <a:r>
              <a:rPr lang="en-US" sz="2000" dirty="0" err="1"/>
              <a:t>Te</a:t>
            </a:r>
            <a:r>
              <a:rPr lang="en-US" sz="2000" dirty="0"/>
              <a:t> has been reported </a:t>
            </a:r>
          </a:p>
          <a:p>
            <a:r>
              <a:rPr lang="en-US" sz="2000" dirty="0"/>
              <a:t>The chemical reaction between some corrosive fission products and the cladding can lead to PCI</a:t>
            </a:r>
          </a:p>
          <a:p>
            <a:r>
              <a:rPr lang="en-US" sz="2000" dirty="0"/>
              <a:t>Fission products such as Cs, Cd, or I can attack the cladding inducing crack initiation, which then progress through the cladding by intragranular and </a:t>
            </a:r>
            <a:r>
              <a:rPr lang="en-US" sz="2000" dirty="0" err="1"/>
              <a:t>transgranular</a:t>
            </a:r>
            <a:r>
              <a:rPr lang="en-US" sz="2000" dirty="0"/>
              <a:t> cracking modes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2F79E-24F4-C845-A1A0-75956FDF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28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4ABE2-3140-05EC-F6BD-1D0E4BDB57DF}"/>
              </a:ext>
            </a:extLst>
          </p:cNvPr>
          <p:cNvSpPr txBox="1"/>
          <p:nvPr/>
        </p:nvSpPr>
        <p:spPr>
          <a:xfrm>
            <a:off x="609600" y="1984634"/>
            <a:ext cx="57605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Thermal expansion: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increasing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Decrease in volume, increase in density, caused by shrinking of porosity left after sintering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Swelling: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fission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Irradiation Creep: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in shape, constant density, occurs with applied stress less than </a:t>
            </a:r>
            <a:r>
              <a:rPr lang="en-US" sz="2000" dirty="0" err="1"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383E-08A8-C168-30AC-6B55C69C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09" y="1862308"/>
            <a:ext cx="5760591" cy="37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l-GR" sz="1600" dirty="0"/>
              <a:t>Β</a:t>
            </a:r>
            <a:r>
              <a:rPr lang="en-US" sz="1600" dirty="0"/>
              <a:t> – Burnup (in FIMA)</a:t>
            </a:r>
          </a:p>
          <a:p>
            <a:pPr lvl="1"/>
            <a:r>
              <a:rPr lang="en-US" sz="1600" dirty="0" err="1"/>
              <a:t>ρ</a:t>
            </a:r>
            <a:r>
              <a:rPr lang="en-US" sz="1600" dirty="0"/>
              <a:t> – Initial UO</a:t>
            </a:r>
            <a:r>
              <a:rPr lang="en-US" sz="1600" baseline="-25000" dirty="0"/>
              <a:t>2</a:t>
            </a:r>
            <a:r>
              <a:rPr lang="en-US" sz="1600" dirty="0"/>
              <a:t> density (g/cm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42" y="4225656"/>
            <a:ext cx="22225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E774F-F0BA-0BEA-744E-56C49424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08" y="2215527"/>
            <a:ext cx="5042821" cy="378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451-392A-5344-8FA7-4FA76200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6360-6094-7C45-8833-B9DA95CA8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have assign each of you a paper to read and review by tomorrow</a:t>
            </a:r>
          </a:p>
          <a:p>
            <a:pPr lvl="1"/>
            <a:r>
              <a:rPr lang="en-US" dirty="0"/>
              <a:t>if you have a preference on topic, please let me know ASAP</a:t>
            </a:r>
          </a:p>
          <a:p>
            <a:r>
              <a:rPr lang="en-US" dirty="0"/>
              <a:t>We will have 15 minute presentations from each person on April 11 and March 11 summarizing and analyzing their respective paper</a:t>
            </a:r>
          </a:p>
          <a:p>
            <a:r>
              <a:rPr lang="en-US" dirty="0"/>
              <a:t>Papers available on Moodle</a:t>
            </a:r>
          </a:p>
          <a:p>
            <a:r>
              <a:rPr lang="en-US" dirty="0"/>
              <a:t>Everyone will upload their slides into Moodle by 11:59 pm April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C020-2A22-FD4E-86B1-706662F5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06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39435" cy="396567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E1327-C267-F769-E502-F663B2F3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94" y="1559199"/>
            <a:ext cx="3513484" cy="2635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77EFC-6797-E2CA-D88D-2E3E4A54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94" y="4194312"/>
            <a:ext cx="3513484" cy="26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459-1E23-5C44-DDA1-1A82E595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47D3-B3AB-3DB8-6DCE-1D7AFCC8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979FA-E247-AE49-52BB-6698EE1F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8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BE3A-E627-BB4B-884A-F5D4370C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34"/>
          <a:stretch/>
        </p:blipFill>
        <p:spPr>
          <a:xfrm>
            <a:off x="6401194" y="2400549"/>
            <a:ext cx="4381955" cy="352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54F8B-F443-7E42-BE26-BC2587EC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8" y="2400549"/>
            <a:ext cx="4813450" cy="36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has little effect on diffusional creep, but it accelerates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199" y="311031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Like other materials, the fuel also undergoes creep</a:t>
            </a:r>
          </a:p>
          <a:p>
            <a:r>
              <a:rPr lang="en-US" dirty="0"/>
              <a:t>The fuel creep (In UO2) is a combination of diffusion creep and irradiation creep</a:t>
            </a:r>
          </a:p>
          <a:p>
            <a:r>
              <a:rPr lang="en-US" dirty="0"/>
              <a:t>It is expected that fuel creep plays a major role in dimensional change in metallic fuels, largely via N-H and Coble creep, but still unproven experimentally and no good creep models exist for metallic fuels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605C-7AD4-A34F-B42B-1D125B80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F8EA-B48F-7D4F-8886-C721B0A4D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average grain size in UO</a:t>
            </a:r>
            <a:r>
              <a:rPr lang="en-US" sz="2000" baseline="-25000" dirty="0"/>
              <a:t>2</a:t>
            </a:r>
            <a:r>
              <a:rPr lang="en-US" sz="2000" dirty="0"/>
              <a:t> impacts fuel behavior and performance </a:t>
            </a:r>
          </a:p>
          <a:p>
            <a:r>
              <a:rPr lang="en-US" sz="2000" dirty="0"/>
              <a:t>The material lowers energy by having large grains grow at the expense of small grains</a:t>
            </a:r>
          </a:p>
          <a:p>
            <a:r>
              <a:rPr lang="en-US" sz="2000" dirty="0"/>
              <a:t>Fuel densification is driven by reduction in surface area of pores – continuation of sintering process</a:t>
            </a:r>
          </a:p>
          <a:p>
            <a:r>
              <a:rPr lang="en-US" sz="2000" dirty="0"/>
              <a:t>Five families of fission products which uniquely change the fuel behavior</a:t>
            </a:r>
          </a:p>
          <a:p>
            <a:r>
              <a:rPr lang="en-US" sz="20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Gas transport through interconnected bubbles to free surfaces</a:t>
            </a:r>
          </a:p>
          <a:p>
            <a:r>
              <a:rPr lang="en-US" sz="2000" dirty="0"/>
              <a:t>Fission gas release is measured using post-irradiation annealing and/or in pile experiments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828E4-6A1D-8644-B411-49FCF69C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42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materials models for fuel are empirical and correlated to burnup</a:t>
            </a:r>
          </a:p>
          <a:p>
            <a:r>
              <a:rPr lang="en-US" sz="2000" dirty="0"/>
              <a:t>Fuel pellets change shape due to </a:t>
            </a:r>
          </a:p>
          <a:p>
            <a:pPr lvl="1"/>
            <a:r>
              <a:rPr lang="en-US" sz="2000" dirty="0"/>
              <a:t>Thermal expansion (increase in volume)</a:t>
            </a:r>
          </a:p>
          <a:p>
            <a:pPr lvl="1"/>
            <a:r>
              <a:rPr lang="en-US" sz="2000" dirty="0"/>
              <a:t>Densification (decrease in volume)</a:t>
            </a:r>
          </a:p>
          <a:p>
            <a:pPr lvl="1"/>
            <a:r>
              <a:rPr lang="en-US" sz="2000" dirty="0"/>
              <a:t>Swelling (increase in volume)</a:t>
            </a:r>
          </a:p>
          <a:p>
            <a:pPr lvl="1"/>
            <a:r>
              <a:rPr lang="en-US" sz="2000" dirty="0"/>
              <a:t>Creep (volume stays the same)</a:t>
            </a:r>
          </a:p>
          <a:p>
            <a:r>
              <a:rPr lang="en-US" sz="2000" dirty="0"/>
              <a:t>Fracture also decreases the gap, as fractures pieces shift outward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Fission gas release models attempt to predict the rate at which gas is released from the fuel</a:t>
            </a:r>
          </a:p>
          <a:p>
            <a:r>
              <a:rPr lang="en-US" sz="2000" dirty="0"/>
              <a:t>To model fission gas release, ideally, we must model all three stages of gas release</a:t>
            </a:r>
          </a:p>
          <a:p>
            <a:pPr lvl="1"/>
            <a:r>
              <a:rPr lang="en-US" sz="2000" dirty="0"/>
              <a:t>Diffusion of gas atoms to grain boundaries</a:t>
            </a:r>
          </a:p>
          <a:p>
            <a:pPr lvl="1"/>
            <a:r>
              <a:rPr lang="en-US" sz="2000" dirty="0"/>
              <a:t>Growth and interconnection of grain boundary bubbles</a:t>
            </a:r>
          </a:p>
          <a:p>
            <a:pPr lvl="1"/>
            <a:r>
              <a:rPr lang="en-US" sz="2000" dirty="0"/>
              <a:t>Transport of gas atoms through interconnected bubbles to free surfaces</a:t>
            </a:r>
          </a:p>
          <a:p>
            <a:r>
              <a:rPr lang="en-US" sz="2000" dirty="0"/>
              <a:t>The earliest models only considered Stage 1</a:t>
            </a:r>
          </a:p>
          <a:p>
            <a:r>
              <a:rPr lang="en-US" sz="2000" dirty="0"/>
              <a:t>Most models now consider stage 1 and 2</a:t>
            </a:r>
          </a:p>
          <a:p>
            <a:r>
              <a:rPr lang="en-US" sz="2000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2870</Words>
  <Application>Microsoft Macintosh PowerPoint</Application>
  <PresentationFormat>Widescreen</PresentationFormat>
  <Paragraphs>337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Narrow</vt:lpstr>
      <vt:lpstr>Calibri</vt:lpstr>
      <vt:lpstr>Symbol</vt:lpstr>
      <vt:lpstr>Times New Roman</vt:lpstr>
      <vt:lpstr>NCStateU-horizontal-left-logo</vt:lpstr>
      <vt:lpstr>Nuclear Fuel Performance</vt:lpstr>
      <vt:lpstr>Notes</vt:lpstr>
      <vt:lpstr>Paper assignment</vt:lpstr>
      <vt:lpstr>Last Time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  <vt:lpstr>Modeling in-pile release</vt:lpstr>
      <vt:lpstr>Example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Summary</vt:lpstr>
      <vt:lpstr>There are various types of fission products that form in the fuel</vt:lpstr>
      <vt:lpstr>Oxide Formation</vt:lpstr>
      <vt:lpstr>Soluble/Insoluble Fission Products</vt:lpstr>
      <vt:lpstr>Volatile Fission Products</vt:lpstr>
      <vt:lpstr>Fission Product Segregation</vt:lpstr>
      <vt:lpstr>FP Interaction with Zr Cladding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Total change in volume</vt:lpstr>
      <vt:lpstr>Example</vt:lpstr>
      <vt:lpstr>The overall swelling behavior depends on temperature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41</cp:revision>
  <dcterms:created xsi:type="dcterms:W3CDTF">2020-02-19T20:03:05Z</dcterms:created>
  <dcterms:modified xsi:type="dcterms:W3CDTF">2023-03-09T22:08:52Z</dcterms:modified>
</cp:coreProperties>
</file>